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6" r:id="rId5"/>
    <p:sldId id="267" r:id="rId6"/>
    <p:sldId id="268" r:id="rId7"/>
    <p:sldId id="269" r:id="rId8"/>
    <p:sldId id="270" r:id="rId9"/>
    <p:sldId id="271" r:id="rId10"/>
    <p:sldId id="274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104E08B-FB60-4434-B4E7-0A7C457D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374E83A-C52E-4001-A061-8E9BFBF3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Time series analysis </a:t>
            </a:r>
            <a:br>
              <a:rPr lang="en-US" sz="6600" dirty="0"/>
            </a:br>
            <a:r>
              <a:rPr lang="en-US" sz="6600" dirty="0" err="1"/>
              <a:t>s&amp;p</a:t>
            </a:r>
            <a:r>
              <a:rPr lang="en-US" sz="6600" dirty="0"/>
              <a:t> 500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Vinay, Roberto, Jonathon, Brent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Slumdog Billionaires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7DDA9E4-E87F-4393-AEA5-67302197E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1" r="8352" b="2"/>
          <a:stretch/>
        </p:blipFill>
        <p:spPr>
          <a:xfrm>
            <a:off x="7001435" y="-3"/>
            <a:ext cx="5190565" cy="3429002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" r="5538"/>
          <a:stretch/>
        </p:blipFill>
        <p:spPr>
          <a:xfrm>
            <a:off x="7225748" y="3429003"/>
            <a:ext cx="496625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3C8D-1952-4476-8B21-97B779FD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10154-AC87-48AC-A128-C9AE02AC3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11705"/>
                <a:ext cx="9601200" cy="49358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This project will aim to measure the hourly market behavior of the S&amp;P 500 Total Return index by drawing inferences from the ETF</a:t>
                </a:r>
              </a:p>
              <a:p>
                <a:pPr lvl="1"/>
                <a:r>
                  <a:rPr lang="en-US" u="sng" dirty="0"/>
                  <a:t>+</a:t>
                </a:r>
                <a:r>
                  <a:rPr lang="en-US" dirty="0"/>
                  <a:t> 0.03%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𝑅𝑝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1-hour and 5-minute OHLC price data</a:t>
                </a:r>
              </a:p>
              <a:p>
                <a:r>
                  <a:rPr lang="en-US" dirty="0"/>
                  <a:t>12 days of 5-minute data and 60 days of 1-hour data </a:t>
                </a:r>
              </a:p>
              <a:p>
                <a:pPr lvl="1"/>
                <a:r>
                  <a:rPr lang="en-US" dirty="0"/>
                  <a:t>August 29, 30</a:t>
                </a:r>
              </a:p>
              <a:p>
                <a:r>
                  <a:rPr lang="en-US" dirty="0"/>
                  <a:t>1:30 -2:30 PM</a:t>
                </a:r>
              </a:p>
              <a:p>
                <a:pPr lvl="1"/>
                <a:r>
                  <a:rPr lang="en-US" dirty="0"/>
                  <a:t>Lowest </a:t>
                </a:r>
              </a:p>
              <a:p>
                <a:r>
                  <a:rPr lang="en-US" dirty="0"/>
                  <a:t>2:30-4 PM</a:t>
                </a:r>
              </a:p>
              <a:p>
                <a:pPr lvl="1"/>
                <a:r>
                  <a:rPr lang="en-US" dirty="0"/>
                  <a:t>Highest</a:t>
                </a:r>
              </a:p>
              <a:p>
                <a:r>
                  <a:rPr lang="en-US" dirty="0"/>
                  <a:t>Kurtosis and skew were XXX hours of the day during these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10154-AC87-48AC-A128-C9AE02AC3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11705"/>
                <a:ext cx="9601200" cy="4935829"/>
              </a:xfrm>
              <a:blipFill>
                <a:blip r:embed="rId2"/>
                <a:stretch>
                  <a:fillRect l="-508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F1BC80-595C-4CA4-82E9-98248B1D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71" y="2299879"/>
            <a:ext cx="2721329" cy="31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9C3B5-F522-498E-A5C9-9CB900C8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1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B534B-2EE8-4DFB-AC9E-AB9778ED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Methodology for Obtainment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C69E-94E9-43BE-9184-695956F3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Ticker data grouped by hour</a:t>
            </a:r>
          </a:p>
          <a:p>
            <a:r>
              <a:rPr lang="en-US" dirty="0">
                <a:solidFill>
                  <a:schemeClr val="bg2"/>
                </a:solidFill>
              </a:rPr>
              <a:t>936 data points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144 data points for each distribution.  </a:t>
            </a:r>
          </a:p>
          <a:p>
            <a:r>
              <a:rPr lang="en-US" dirty="0">
                <a:solidFill>
                  <a:schemeClr val="bg2"/>
                </a:solidFill>
              </a:rPr>
              <a:t>Histograms </a:t>
            </a:r>
          </a:p>
          <a:p>
            <a:r>
              <a:rPr lang="en-US" dirty="0">
                <a:solidFill>
                  <a:schemeClr val="bg2"/>
                </a:solidFill>
              </a:rPr>
              <a:t>Alpha Vantage API</a:t>
            </a:r>
          </a:p>
          <a:p>
            <a:r>
              <a:rPr lang="en-US" dirty="0">
                <a:solidFill>
                  <a:schemeClr val="bg2"/>
                </a:solidFill>
              </a:rPr>
              <a:t>T-tests to assess if their underlying hourly bins 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Statistical properties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BF45C-993E-4938-9F4D-018997E1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1562100"/>
            <a:ext cx="285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E679C-3360-4B64-99A7-A87B2C1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The Significance for Systemic Traders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99B84-1C93-42A4-9772-295C85CF4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FE8E-E48F-43BD-8284-2E5A9DBA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786376" cy="3771900"/>
          </a:xfrm>
        </p:spPr>
        <p:txBody>
          <a:bodyPr>
            <a:normAutofit/>
          </a:bodyPr>
          <a:lstStyle/>
          <a:p>
            <a:r>
              <a:rPr lang="en-US" sz="2400" dirty="0"/>
              <a:t>Insight</a:t>
            </a:r>
          </a:p>
          <a:p>
            <a:r>
              <a:rPr lang="en-US" sz="2400" dirty="0"/>
              <a:t>Time-period specific strategies</a:t>
            </a:r>
          </a:p>
          <a:p>
            <a:r>
              <a:rPr lang="en-US" sz="2400" dirty="0"/>
              <a:t>Better risk-adjusted time intervals?</a:t>
            </a:r>
          </a:p>
        </p:txBody>
      </p:sp>
    </p:spTree>
    <p:extLst>
      <p:ext uri="{BB962C8B-B14F-4D97-AF65-F5344CB8AC3E}">
        <p14:creationId xmlns:p14="http://schemas.microsoft.com/office/powerpoint/2010/main" val="176823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23ED2-FB3D-409D-A42D-3CEC7147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dirty="0"/>
              <a:t>Monte Carlo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C571-C333-4E13-A511-BD12D4472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en-US" sz="1800" dirty="0"/>
              <a:t>Three simulations</a:t>
            </a:r>
          </a:p>
          <a:p>
            <a:pPr lvl="1"/>
            <a:r>
              <a:rPr lang="en-US" sz="1800" dirty="0"/>
              <a:t>12000 iterations</a:t>
            </a:r>
          </a:p>
          <a:p>
            <a:pPr lvl="2"/>
            <a:r>
              <a:rPr lang="en-US" sz="1600" dirty="0"/>
              <a:t>30 Trading days</a:t>
            </a:r>
            <a:endParaRPr lang="en-US" sz="1800" dirty="0"/>
          </a:p>
          <a:p>
            <a:pPr lvl="1"/>
            <a:r>
              <a:rPr lang="en-US" sz="1800" dirty="0"/>
              <a:t>12:30</a:t>
            </a:r>
          </a:p>
          <a:p>
            <a:pPr lvl="2"/>
            <a:r>
              <a:rPr lang="en-US" sz="1600" dirty="0"/>
              <a:t>Had the lowest P-50 value</a:t>
            </a:r>
          </a:p>
          <a:p>
            <a:pPr lvl="1"/>
            <a:r>
              <a:rPr lang="en-US" sz="1800" dirty="0"/>
              <a:t>3:30</a:t>
            </a:r>
          </a:p>
          <a:p>
            <a:pPr lvl="2"/>
            <a:r>
              <a:rPr lang="en-US" sz="1600" dirty="0"/>
              <a:t>Had the highest P-50 value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9E11-585B-4DB0-9139-6C2109D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985536"/>
            <a:ext cx="3194434" cy="212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DBBD0-6EC8-4406-9F58-280DA6B0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16" y="3982875"/>
            <a:ext cx="3194434" cy="2132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8B5E6-56CB-4ECF-A0BE-2E6BFDEE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1" y="1114135"/>
            <a:ext cx="3194434" cy="2129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968D2-0964-4DEF-94DA-C43081BC3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816" y="1114135"/>
            <a:ext cx="3194434" cy="213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BFE85-7D99-4E8B-88C3-3441DA2203C7}"/>
              </a:ext>
            </a:extLst>
          </p:cNvPr>
          <p:cNvSpPr txBox="1"/>
          <p:nvPr/>
        </p:nvSpPr>
        <p:spPr>
          <a:xfrm>
            <a:off x="6659882" y="3043703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D85DD-4542-4ABF-9B6E-800764840427}"/>
              </a:ext>
            </a:extLst>
          </p:cNvPr>
          <p:cNvSpPr txBox="1"/>
          <p:nvPr/>
        </p:nvSpPr>
        <p:spPr>
          <a:xfrm rot="16200000">
            <a:off x="8168406" y="4686164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88E14-FB3B-47DB-8DFF-44CACEE21CA8}"/>
              </a:ext>
            </a:extLst>
          </p:cNvPr>
          <p:cNvSpPr txBox="1"/>
          <p:nvPr/>
        </p:nvSpPr>
        <p:spPr>
          <a:xfrm>
            <a:off x="6659881" y="5915104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9D8D7-970A-4A2D-B1F5-DCACFD1A4CBF}"/>
              </a:ext>
            </a:extLst>
          </p:cNvPr>
          <p:cNvSpPr txBox="1"/>
          <p:nvPr/>
        </p:nvSpPr>
        <p:spPr>
          <a:xfrm rot="16200000">
            <a:off x="8168406" y="1733536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94C1-7AFF-49BA-88AE-F353AEBBE8F8}"/>
              </a:ext>
            </a:extLst>
          </p:cNvPr>
          <p:cNvSpPr txBox="1"/>
          <p:nvPr/>
        </p:nvSpPr>
        <p:spPr>
          <a:xfrm>
            <a:off x="10039287" y="5915104"/>
            <a:ext cx="1657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Trading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69C99-5A96-476B-8B82-09111127C15D}"/>
              </a:ext>
            </a:extLst>
          </p:cNvPr>
          <p:cNvSpPr txBox="1"/>
          <p:nvPr/>
        </p:nvSpPr>
        <p:spPr>
          <a:xfrm>
            <a:off x="10039287" y="3043703"/>
            <a:ext cx="1657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Trading Days</a:t>
            </a:r>
          </a:p>
        </p:txBody>
      </p:sp>
    </p:spTree>
    <p:extLst>
      <p:ext uri="{BB962C8B-B14F-4D97-AF65-F5344CB8AC3E}">
        <p14:creationId xmlns:p14="http://schemas.microsoft.com/office/powerpoint/2010/main" val="62313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6FF68-E61B-4343-8ACE-6625E030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76" y="4196295"/>
            <a:ext cx="3635124" cy="2423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9685D-F372-49D8-B2C7-C3442B8F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6740655" cy="1485900"/>
          </a:xfrm>
        </p:spPr>
        <p:txBody>
          <a:bodyPr>
            <a:normAutofit/>
          </a:bodyPr>
          <a:lstStyle/>
          <a:p>
            <a:r>
              <a:rPr lang="en-US" dirty="0"/>
              <a:t>Daily Return 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980BC-EDA8-44A2-A267-6B1A7453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759172" cy="3581400"/>
          </a:xfrm>
        </p:spPr>
        <p:txBody>
          <a:bodyPr>
            <a:normAutofit/>
          </a:bodyPr>
          <a:lstStyle/>
          <a:p>
            <a:r>
              <a:rPr lang="en-US" sz="1900" dirty="0"/>
              <a:t>Buy and sell each open and close respectively</a:t>
            </a:r>
          </a:p>
          <a:p>
            <a:r>
              <a:rPr lang="en-US" sz="1900" dirty="0"/>
              <a:t>12000 iterations</a:t>
            </a:r>
          </a:p>
          <a:p>
            <a:pPr lvl="1"/>
            <a:r>
              <a:rPr lang="en-US" sz="1900" dirty="0"/>
              <a:t>252 Trading days</a:t>
            </a:r>
          </a:p>
          <a:p>
            <a:r>
              <a:rPr lang="en-US" sz="1900" dirty="0"/>
              <a:t>2.5%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$192</a:t>
            </a:r>
            <a:endParaRPr lang="en-US" sz="1900" dirty="0"/>
          </a:p>
          <a:p>
            <a:r>
              <a:rPr lang="en-US" sz="1900" dirty="0"/>
              <a:t>50%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$260</a:t>
            </a:r>
            <a:endParaRPr lang="en-US" sz="1900" dirty="0"/>
          </a:p>
          <a:p>
            <a:r>
              <a:rPr lang="en-US" sz="1900" dirty="0"/>
              <a:t>97.5%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$348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573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8F84C-486E-4422-AA77-E2D28C31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2653578"/>
            <a:ext cx="2678576" cy="1785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1FC6E-CD9B-4EA5-A8BC-0C892BFB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76" y="238289"/>
            <a:ext cx="3635124" cy="2380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8D0B26-0310-4B04-8B6A-E3EDF9D27CEA}"/>
              </a:ext>
            </a:extLst>
          </p:cNvPr>
          <p:cNvSpPr txBox="1"/>
          <p:nvPr/>
        </p:nvSpPr>
        <p:spPr>
          <a:xfrm>
            <a:off x="5721911" y="4257645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8784F-E389-4B8D-BF20-CBCCAE6764F4}"/>
              </a:ext>
            </a:extLst>
          </p:cNvPr>
          <p:cNvSpPr txBox="1"/>
          <p:nvPr/>
        </p:nvSpPr>
        <p:spPr>
          <a:xfrm rot="16200000">
            <a:off x="7882393" y="1014978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9279C-AAA3-425E-8BDE-17E32090DE15}"/>
              </a:ext>
            </a:extLst>
          </p:cNvPr>
          <p:cNvSpPr txBox="1"/>
          <p:nvPr/>
        </p:nvSpPr>
        <p:spPr>
          <a:xfrm rot="16200000">
            <a:off x="7882392" y="4934758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EA2263-7A00-4C1A-8839-00F1F7A6A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4666562"/>
            <a:ext cx="2678577" cy="17857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8E5507-94AB-4792-B1A2-7F329985E017}"/>
              </a:ext>
            </a:extLst>
          </p:cNvPr>
          <p:cNvSpPr txBox="1"/>
          <p:nvPr/>
        </p:nvSpPr>
        <p:spPr>
          <a:xfrm>
            <a:off x="5680087" y="6269951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D18AA-7990-4784-AEC9-6E32BCCEC002}"/>
              </a:ext>
            </a:extLst>
          </p:cNvPr>
          <p:cNvSpPr txBox="1"/>
          <p:nvPr/>
        </p:nvSpPr>
        <p:spPr>
          <a:xfrm>
            <a:off x="10040557" y="2390639"/>
            <a:ext cx="16571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Trading Days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2A0BBB-B0AC-49C4-A38F-DD5F3CC96225}"/>
              </a:ext>
            </a:extLst>
          </p:cNvPr>
          <p:cNvSpPr txBox="1"/>
          <p:nvPr/>
        </p:nvSpPr>
        <p:spPr>
          <a:xfrm>
            <a:off x="10040558" y="6393399"/>
            <a:ext cx="16571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Trading Days</a:t>
            </a:r>
          </a:p>
        </p:txBody>
      </p:sp>
    </p:spTree>
    <p:extLst>
      <p:ext uri="{BB962C8B-B14F-4D97-AF65-F5344CB8AC3E}">
        <p14:creationId xmlns:p14="http://schemas.microsoft.com/office/powerpoint/2010/main" val="323787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557C5-3E97-4E5A-A8E4-DD4DF0F5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BBDED7-1116-4A25-AC20-63742BB0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2 sample t-test </a:t>
            </a:r>
          </a:p>
          <a:p>
            <a:pPr marL="0" indent="0">
              <a:buNone/>
            </a:pPr>
            <a:r>
              <a:rPr lang="en-US" dirty="0"/>
              <a:t>Population: All Hours 9:30-4PM</a:t>
            </a:r>
          </a:p>
          <a:p>
            <a:pPr marL="0" indent="0">
              <a:buNone/>
            </a:pPr>
            <a:r>
              <a:rPr lang="en-US" dirty="0"/>
              <a:t>Sample: 2:30-4PM </a:t>
            </a:r>
          </a:p>
          <a:p>
            <a:pPr marL="0" indent="0">
              <a:buNone/>
            </a:pPr>
            <a:r>
              <a:rPr lang="en-US" dirty="0"/>
              <a:t>T-statistic: .9511</a:t>
            </a:r>
          </a:p>
          <a:p>
            <a:pPr marL="0" indent="0">
              <a:buNone/>
            </a:pPr>
            <a:r>
              <a:rPr lang="en-US" dirty="0"/>
              <a:t>P-value: .3417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16310-C52B-4BBD-B3CF-1FC72BF3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1" y="685800"/>
            <a:ext cx="4182593" cy="2237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4740B-DEFC-49E4-A1B0-44A2449C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1" y="3429000"/>
            <a:ext cx="4182593" cy="2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6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Calibri</vt:lpstr>
      <vt:lpstr>Cambria Math</vt:lpstr>
      <vt:lpstr>Franklin Gothic Book</vt:lpstr>
      <vt:lpstr>Crop</vt:lpstr>
      <vt:lpstr>Time series analysis  s&amp;p 500</vt:lpstr>
      <vt:lpstr>Objectives and Findings</vt:lpstr>
      <vt:lpstr>Methodology for Obtainment</vt:lpstr>
      <vt:lpstr>The Significance for Systemic Traders</vt:lpstr>
      <vt:lpstr>Monte Carlo Simulations</vt:lpstr>
      <vt:lpstr>Daily Return Monte Carlo Simulation</vt:lpstr>
      <vt:lpstr>Results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2019-09-24T01:42:15Z</dcterms:created>
  <dcterms:modified xsi:type="dcterms:W3CDTF">2019-09-25T22:54:46Z</dcterms:modified>
</cp:coreProperties>
</file>